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7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2.png" ContentType="image/png"/>
  <Override PartName="/ppt/media/image11.png" ContentType="image/png"/>
  <Override PartName="/ppt/media/image9.png" ContentType="image/png"/>
  <Override PartName="/ppt/media/image10.png" ContentType="image/png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6256000" cy="9144000"/>
  <p:notesSz cx="9929813" cy="6797675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4D480978-DB6A-46FF-B908-115804C5C5EC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2925720" y="849240"/>
            <a:ext cx="4078080" cy="2293560"/>
          </a:xfrm>
          <a:prstGeom prst="rect">
            <a:avLst/>
          </a:prstGeom>
          <a:ln w="0">
            <a:noFill/>
          </a:ln>
        </p:spPr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992880" y="3271320"/>
            <a:ext cx="7943400" cy="2676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sldNum"/>
          </p:nvPr>
        </p:nvSpPr>
        <p:spPr>
          <a:xfrm>
            <a:off x="5624280" y="6456600"/>
            <a:ext cx="4302360" cy="340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buNone/>
            </a:pPr>
            <a:fld id="{A216E9B2-248A-4F00-8C59-6D64D351777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707112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812880" y="4873320"/>
            <a:ext cx="707112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44362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812880" y="48733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4436280" y="48733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203640" y="21031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5594760" y="21031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812880" y="48733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203640" y="48733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5594760" y="4873320"/>
            <a:ext cx="22766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12880" y="2103120"/>
            <a:ext cx="707112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707112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345060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4436280" y="2103120"/>
            <a:ext cx="345060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799280" y="577080"/>
            <a:ext cx="12656880" cy="301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436280" y="2103120"/>
            <a:ext cx="345060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812880" y="48733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345060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4362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436280" y="48733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128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436280" y="2103120"/>
            <a:ext cx="345060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812880" y="4873320"/>
            <a:ext cx="707112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799280" y="577080"/>
            <a:ext cx="12656880" cy="649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x-none" sz="41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x-none" sz="4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12880" y="2103120"/>
            <a:ext cx="707112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8371800" y="2103120"/>
            <a:ext cx="7071120" cy="530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x-none" sz="18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x-non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5527080" y="8503920"/>
            <a:ext cx="5201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812880" y="8503920"/>
            <a:ext cx="373860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fld id="{2D2A0E26-2ABE-45C2-8540-6B536F50C9B2}" type="datetime">
              <a:rPr b="0" lang="en-US" sz="1800" spc="-1" strike="noStrike">
                <a:solidFill>
                  <a:srgbClr val="b2b2b2"/>
                </a:solidFill>
                <a:latin typeface="Calibri"/>
              </a:rPr>
              <a:t>10/6/25</a:t>
            </a:fld>
            <a:endParaRPr b="0" lang="ru-RU" sz="1800" spc="-1" strike="noStrike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11704320" y="8503920"/>
            <a:ext cx="373860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buNone/>
            </a:pPr>
            <a:fld id="{D88EFA54-F125-458A-B83B-D932495E9592}" type="slidenum">
              <a:rPr b="0" lang="x-none" sz="1800" spc="-1" strike="noStrike">
                <a:solidFill>
                  <a:srgbClr val="b2b2b2"/>
                </a:solidFill>
                <a:latin typeface="Calibri"/>
              </a:rPr>
              <a:t>&lt;номер&gt;</a:t>
            </a:fld>
            <a:endParaRPr b="0" lang="ru-RU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hyperlink" Target="http://t.me/sfr_gov/2028" TargetMode="External"/><Relationship Id="rId16" Type="http://schemas.openxmlformats.org/officeDocument/2006/relationships/hyperlink" Target="http://t.me/sfr_gov/2028" TargetMode="External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"/>
          <p:cNvPicPr/>
          <p:nvPr/>
        </p:nvPicPr>
        <p:blipFill>
          <a:blip r:embed="rId1"/>
          <a:stretch/>
        </p:blipFill>
        <p:spPr>
          <a:xfrm>
            <a:off x="-360" y="-5040"/>
            <a:ext cx="16250760" cy="1431720"/>
          </a:xfrm>
          <a:prstGeom prst="rect">
            <a:avLst/>
          </a:prstGeom>
          <a:ln w="0">
            <a:noFill/>
          </a:ln>
        </p:spPr>
      </p:pic>
      <p:grpSp>
        <p:nvGrpSpPr>
          <p:cNvPr id="49" name="Сгруппировать"/>
          <p:cNvGrpSpPr/>
          <p:nvPr/>
        </p:nvGrpSpPr>
        <p:grpSpPr>
          <a:xfrm>
            <a:off x="176760" y="279000"/>
            <a:ext cx="769680" cy="653760"/>
            <a:chOff x="176760" y="279000"/>
            <a:chExt cx="769680" cy="653760"/>
          </a:xfrm>
        </p:grpSpPr>
        <p:pic>
          <p:nvPicPr>
            <p:cNvPr id="50" name="image.png" descr="image.png"/>
            <p:cNvPicPr/>
            <p:nvPr/>
          </p:nvPicPr>
          <p:blipFill>
            <a:blip r:embed="rId2"/>
            <a:stretch/>
          </p:blipFill>
          <p:spPr>
            <a:xfrm rot="16200000">
              <a:off x="771480" y="844920"/>
              <a:ext cx="116280" cy="5580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51" name="image.png" descr="image.png"/>
            <p:cNvPicPr/>
            <p:nvPr/>
          </p:nvPicPr>
          <p:blipFill>
            <a:blip r:embed="rId3"/>
            <a:stretch/>
          </p:blipFill>
          <p:spPr>
            <a:xfrm rot="16200000">
              <a:off x="712440" y="644400"/>
              <a:ext cx="243720" cy="64080"/>
            </a:xfrm>
            <a:prstGeom prst="rect">
              <a:avLst/>
            </a:prstGeom>
            <a:ln w="12700">
              <a:noFill/>
            </a:ln>
          </p:spPr>
        </p:pic>
        <p:grpSp>
          <p:nvGrpSpPr>
            <p:cNvPr id="52" name="Сгруппировать"/>
            <p:cNvGrpSpPr/>
            <p:nvPr/>
          </p:nvGrpSpPr>
          <p:grpSpPr>
            <a:xfrm>
              <a:off x="802440" y="490320"/>
              <a:ext cx="54720" cy="43920"/>
              <a:chOff x="802440" y="490320"/>
              <a:chExt cx="54720" cy="43920"/>
            </a:xfrm>
          </p:grpSpPr>
          <p:sp>
            <p:nvSpPr>
              <p:cNvPr id="53" name="Фигура"/>
              <p:cNvSpPr/>
              <p:nvPr/>
            </p:nvSpPr>
            <p:spPr>
              <a:xfrm rot="16200000">
                <a:off x="809640" y="486720"/>
                <a:ext cx="39960" cy="5472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4155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2122" y="21600"/>
                    </a:lnTo>
                    <a:lnTo>
                      <a:pt x="17028" y="21140"/>
                    </a:lnTo>
                    <a:lnTo>
                      <a:pt x="20665" y="19768"/>
                    </a:lnTo>
                    <a:lnTo>
                      <a:pt x="21266" y="19164"/>
                    </a:lnTo>
                    <a:lnTo>
                      <a:pt x="4155" y="19164"/>
                    </a:lnTo>
                    <a:lnTo>
                      <a:pt x="4155" y="9964"/>
                    </a:lnTo>
                    <a:lnTo>
                      <a:pt x="21600" y="9964"/>
                    </a:lnTo>
                    <a:lnTo>
                      <a:pt x="20899" y="9248"/>
                    </a:lnTo>
                    <a:lnTo>
                      <a:pt x="17505" y="7960"/>
                    </a:lnTo>
                    <a:lnTo>
                      <a:pt x="12879" y="7528"/>
                    </a:lnTo>
                    <a:lnTo>
                      <a:pt x="4155" y="7528"/>
                    </a:lnTo>
                    <a:lnTo>
                      <a:pt x="4155" y="0"/>
                    </a:lnTo>
                    <a:close/>
                  </a:path>
                </a:pathLst>
              </a:custGeom>
              <a:solidFill>
                <a:srgbClr val="58595b"/>
              </a:solidFill>
              <a:ln w="1270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4" name="Фигура"/>
              <p:cNvSpPr/>
              <p:nvPr/>
            </p:nvSpPr>
            <p:spPr>
              <a:xfrm rot="16200000">
                <a:off x="828360" y="489600"/>
                <a:ext cx="21600" cy="2304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17739" y="0"/>
                    </a:moveTo>
                    <a:lnTo>
                      <a:pt x="9036" y="0"/>
                    </a:lnTo>
                    <a:lnTo>
                      <a:pt x="13883" y="3265"/>
                    </a:lnTo>
                    <a:lnTo>
                      <a:pt x="13883" y="10440"/>
                    </a:lnTo>
                    <a:lnTo>
                      <a:pt x="12973" y="15268"/>
                    </a:lnTo>
                    <a:lnTo>
                      <a:pt x="10300" y="18761"/>
                    </a:lnTo>
                    <a:lnTo>
                      <a:pt x="5948" y="20884"/>
                    </a:lnTo>
                    <a:lnTo>
                      <a:pt x="0" y="21600"/>
                    </a:lnTo>
                    <a:lnTo>
                      <a:pt x="17124" y="21600"/>
                    </a:lnTo>
                    <a:lnTo>
                      <a:pt x="20172" y="17690"/>
                    </a:lnTo>
                    <a:lnTo>
                      <a:pt x="21600" y="10290"/>
                    </a:lnTo>
                    <a:lnTo>
                      <a:pt x="20291" y="3328"/>
                    </a:lnTo>
                    <a:lnTo>
                      <a:pt x="17739" y="0"/>
                    </a:lnTo>
                    <a:close/>
                  </a:path>
                </a:pathLst>
              </a:custGeom>
              <a:solidFill>
                <a:srgbClr val="58595b"/>
              </a:solidFill>
              <a:ln w="1270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pic>
          <p:nvPicPr>
            <p:cNvPr id="55" name="image.png" descr="image.png"/>
            <p:cNvPicPr/>
            <p:nvPr/>
          </p:nvPicPr>
          <p:blipFill>
            <a:blip r:embed="rId4"/>
            <a:stretch/>
          </p:blipFill>
          <p:spPr>
            <a:xfrm rot="16200000">
              <a:off x="806400" y="424080"/>
              <a:ext cx="46800" cy="5472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56" name="image.png" descr="image.png"/>
            <p:cNvPicPr/>
            <p:nvPr/>
          </p:nvPicPr>
          <p:blipFill>
            <a:blip r:embed="rId5"/>
            <a:stretch/>
          </p:blipFill>
          <p:spPr>
            <a:xfrm rot="16200000">
              <a:off x="799560" y="349920"/>
              <a:ext cx="60480" cy="5472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57" name="Фигура"/>
            <p:cNvSpPr/>
            <p:nvPr/>
          </p:nvSpPr>
          <p:spPr>
            <a:xfrm rot="16200000">
              <a:off x="806040" y="275040"/>
              <a:ext cx="47160" cy="54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21600" y="0"/>
                  </a:moveTo>
                  <a:lnTo>
                    <a:pt x="18311" y="0"/>
                  </a:lnTo>
                  <a:lnTo>
                    <a:pt x="3533" y="16664"/>
                  </a:lnTo>
                  <a:lnTo>
                    <a:pt x="3533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3281" y="21600"/>
                  </a:lnTo>
                  <a:lnTo>
                    <a:pt x="18096" y="4968"/>
                  </a:lnTo>
                  <a:lnTo>
                    <a:pt x="18096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58595b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58" name="image.png" descr="image.png"/>
            <p:cNvPicPr/>
            <p:nvPr/>
          </p:nvPicPr>
          <p:blipFill>
            <a:blip r:embed="rId6"/>
            <a:stretch/>
          </p:blipFill>
          <p:spPr>
            <a:xfrm rot="16200000">
              <a:off x="843480" y="835920"/>
              <a:ext cx="134640" cy="5868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59" name="image.png" descr="image.png"/>
            <p:cNvPicPr/>
            <p:nvPr/>
          </p:nvPicPr>
          <p:blipFill>
            <a:blip r:embed="rId7"/>
            <a:stretch/>
          </p:blipFill>
          <p:spPr>
            <a:xfrm rot="16200000">
              <a:off x="856440" y="691920"/>
              <a:ext cx="117000" cy="6264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60" name="image.png" descr="image.png"/>
            <p:cNvPicPr/>
            <p:nvPr/>
          </p:nvPicPr>
          <p:blipFill>
            <a:blip r:embed="rId8"/>
            <a:stretch/>
          </p:blipFill>
          <p:spPr>
            <a:xfrm rot="16200000">
              <a:off x="797040" y="488520"/>
              <a:ext cx="227880" cy="5580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61" name="image.png" descr="image.png"/>
            <p:cNvPicPr/>
            <p:nvPr/>
          </p:nvPicPr>
          <p:blipFill>
            <a:blip r:embed="rId9"/>
            <a:stretch/>
          </p:blipFill>
          <p:spPr>
            <a:xfrm rot="16200000">
              <a:off x="887400" y="336600"/>
              <a:ext cx="47160" cy="54720"/>
            </a:xfrm>
            <a:prstGeom prst="rect">
              <a:avLst/>
            </a:prstGeom>
            <a:ln w="12700">
              <a:noFill/>
            </a:ln>
          </p:spPr>
        </p:pic>
        <p:pic>
          <p:nvPicPr>
            <p:cNvPr id="62" name="image.png" descr="image.png"/>
            <p:cNvPicPr/>
            <p:nvPr/>
          </p:nvPicPr>
          <p:blipFill>
            <a:blip r:embed="rId10"/>
            <a:stretch/>
          </p:blipFill>
          <p:spPr>
            <a:xfrm rot="16200000">
              <a:off x="887400" y="275040"/>
              <a:ext cx="47160" cy="5472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3" name="Прямоугольник"/>
            <p:cNvSpPr/>
            <p:nvPr/>
          </p:nvSpPr>
          <p:spPr>
            <a:xfrm rot="16200000">
              <a:off x="770040" y="295920"/>
              <a:ext cx="38520" cy="12240"/>
            </a:xfrm>
            <a:prstGeom prst="rect">
              <a:avLst/>
            </a:prstGeom>
            <a:solidFill>
              <a:srgbClr val="58595b"/>
            </a:solidFill>
            <a:ln w="12700"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64" name="image.png" descr="image.png"/>
            <p:cNvPicPr/>
            <p:nvPr/>
          </p:nvPicPr>
          <p:blipFill>
            <a:blip r:embed="rId11"/>
            <a:stretch/>
          </p:blipFill>
          <p:spPr>
            <a:xfrm rot="16200000">
              <a:off x="131760" y="330480"/>
              <a:ext cx="640440" cy="550440"/>
            </a:xfrm>
            <a:prstGeom prst="rect">
              <a:avLst/>
            </a:prstGeom>
            <a:ln w="12700">
              <a:noFill/>
            </a:ln>
          </p:spPr>
        </p:pic>
      </p:grpSp>
      <p:sp>
        <p:nvSpPr>
          <p:cNvPr id="65" name="object 17"/>
          <p:cNvSpPr/>
          <p:nvPr/>
        </p:nvSpPr>
        <p:spPr>
          <a:xfrm>
            <a:off x="5870880" y="4989240"/>
            <a:ext cx="151200" cy="190080"/>
          </a:xfrm>
          <a:custGeom>
            <a:avLst/>
            <a:gdLst/>
            <a:ahLst/>
            <a:rect l="l" t="t" r="r" b="b"/>
            <a:pathLst>
              <a:path w="252729" h="326389">
                <a:moveTo>
                  <a:pt x="237642" y="0"/>
                </a:moveTo>
                <a:lnTo>
                  <a:pt x="16586" y="0"/>
                </a:lnTo>
                <a:lnTo>
                  <a:pt x="16586" y="70929"/>
                </a:lnTo>
                <a:lnTo>
                  <a:pt x="128498" y="70929"/>
                </a:lnTo>
                <a:lnTo>
                  <a:pt x="62636" y="136321"/>
                </a:lnTo>
                <a:lnTo>
                  <a:pt x="62636" y="186982"/>
                </a:lnTo>
                <a:lnTo>
                  <a:pt x="117906" y="186982"/>
                </a:lnTo>
                <a:lnTo>
                  <a:pt x="135506" y="189062"/>
                </a:lnTo>
                <a:lnTo>
                  <a:pt x="148185" y="195332"/>
                </a:lnTo>
                <a:lnTo>
                  <a:pt x="155856" y="205830"/>
                </a:lnTo>
                <a:lnTo>
                  <a:pt x="158432" y="220599"/>
                </a:lnTo>
                <a:lnTo>
                  <a:pt x="156061" y="235253"/>
                </a:lnTo>
                <a:lnTo>
                  <a:pt x="148418" y="245933"/>
                </a:lnTo>
                <a:lnTo>
                  <a:pt x="135765" y="252469"/>
                </a:lnTo>
                <a:lnTo>
                  <a:pt x="118363" y="254685"/>
                </a:lnTo>
                <a:lnTo>
                  <a:pt x="97230" y="252016"/>
                </a:lnTo>
                <a:lnTo>
                  <a:pt x="76742" y="244036"/>
                </a:lnTo>
                <a:lnTo>
                  <a:pt x="57031" y="230789"/>
                </a:lnTo>
                <a:lnTo>
                  <a:pt x="38226" y="212318"/>
                </a:lnTo>
                <a:lnTo>
                  <a:pt x="0" y="285076"/>
                </a:lnTo>
                <a:lnTo>
                  <a:pt x="26131" y="301780"/>
                </a:lnTo>
                <a:lnTo>
                  <a:pt x="57054" y="314728"/>
                </a:lnTo>
                <a:lnTo>
                  <a:pt x="90997" y="323099"/>
                </a:lnTo>
                <a:lnTo>
                  <a:pt x="126187" y="326072"/>
                </a:lnTo>
                <a:lnTo>
                  <a:pt x="178358" y="318257"/>
                </a:lnTo>
                <a:lnTo>
                  <a:pt x="218133" y="296367"/>
                </a:lnTo>
                <a:lnTo>
                  <a:pt x="243485" y="262732"/>
                </a:lnTo>
                <a:lnTo>
                  <a:pt x="252387" y="219684"/>
                </a:lnTo>
                <a:lnTo>
                  <a:pt x="246817" y="186438"/>
                </a:lnTo>
                <a:lnTo>
                  <a:pt x="231316" y="160274"/>
                </a:lnTo>
                <a:lnTo>
                  <a:pt x="207697" y="141710"/>
                </a:lnTo>
                <a:lnTo>
                  <a:pt x="177774" y="131267"/>
                </a:lnTo>
                <a:lnTo>
                  <a:pt x="163499" y="128041"/>
                </a:lnTo>
                <a:lnTo>
                  <a:pt x="237642" y="53886"/>
                </a:lnTo>
                <a:lnTo>
                  <a:pt x="23764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6" name="object 4" descr=""/>
          <p:cNvPicPr/>
          <p:nvPr/>
        </p:nvPicPr>
        <p:blipFill>
          <a:blip r:embed="rId12"/>
          <a:stretch/>
        </p:blipFill>
        <p:spPr>
          <a:xfrm>
            <a:off x="0" y="915840"/>
            <a:ext cx="16255800" cy="510840"/>
          </a:xfrm>
          <a:prstGeom prst="rect">
            <a:avLst/>
          </a:prstGeom>
          <a:ln w="0">
            <a:noFill/>
          </a:ln>
        </p:spPr>
      </p:pic>
      <p:pic>
        <p:nvPicPr>
          <p:cNvPr id="67" name="Picture 2" descr="C:\Users\User\Downloads\OImn6pZJBAQ.png"/>
          <p:cNvPicPr/>
          <p:nvPr/>
        </p:nvPicPr>
        <p:blipFill>
          <a:blip r:embed="rId13"/>
          <a:stretch/>
        </p:blipFill>
        <p:spPr>
          <a:xfrm rot="16200000">
            <a:off x="4743360" y="372600"/>
            <a:ext cx="3506760" cy="5105160"/>
          </a:xfrm>
          <a:prstGeom prst="rect">
            <a:avLst/>
          </a:prstGeom>
          <a:ln w="0">
            <a:noFill/>
          </a:ln>
        </p:spPr>
      </p:pic>
      <p:sp>
        <p:nvSpPr>
          <p:cNvPr id="68" name="Прямоугольник 4"/>
          <p:cNvSpPr/>
          <p:nvPr/>
        </p:nvSpPr>
        <p:spPr>
          <a:xfrm rot="16200000">
            <a:off x="-2226600" y="3780720"/>
            <a:ext cx="7275240" cy="24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Памятка для студенток:</a:t>
            </a:r>
            <a:r>
              <a:rPr b="1" lang="ru-RU" sz="2000" spc="-1" strike="noStrike">
                <a:solidFill>
                  <a:srgbClr val="660033"/>
                </a:solidFill>
                <a:latin typeface="Times New Roman"/>
              </a:rPr>
              <a:t> </a:t>
            </a:r>
            <a:r>
              <a:rPr b="1" lang="ru-RU" sz="2800" spc="-1" strike="noStrike">
                <a:solidFill>
                  <a:srgbClr val="660033"/>
                </a:solidFill>
                <a:latin typeface="Times New Roman"/>
              </a:rPr>
              <a:t>Пособие по беременности и родам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С 1 сентября 2025 года студентки смогут получать пособие по беременности и родам от Социального фонда, рассчитанное на основе прожиточного минимума.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Кто имеет право? 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69" name="Прямоугольник 5"/>
          <p:cNvSpPr/>
          <p:nvPr/>
        </p:nvSpPr>
        <p:spPr>
          <a:xfrm rot="16200000">
            <a:off x="1018440" y="3248280"/>
            <a:ext cx="7052040" cy="374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• 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гражданам Российской Федерации, проживающим на территории Российской Федерации;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иностранным гражданам и лицам без гражданства, а также беженцам, </a:t>
            </a: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постоянно проживающим 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на территории Российской Федераци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Как подать заявление на выплату?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</a:t>
            </a: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Через портал Госуслуг</a:t>
            </a:r>
            <a:br/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</a:t>
            </a: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В клиентской службе Соцфонда</a:t>
            </a:r>
            <a:br/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• В МФЦ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QR-код для подачи заявления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 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70" name="Рисунок 28" descr=""/>
          <p:cNvPicPr/>
          <p:nvPr/>
        </p:nvPicPr>
        <p:blipFill>
          <a:blip r:embed="rId14"/>
          <a:stretch/>
        </p:blipFill>
        <p:spPr>
          <a:xfrm>
            <a:off x="6596280" y="5894280"/>
            <a:ext cx="2157840" cy="2085480"/>
          </a:xfrm>
          <a:prstGeom prst="rect">
            <a:avLst/>
          </a:prstGeom>
          <a:ln w="0">
            <a:noFill/>
          </a:ln>
        </p:spPr>
      </p:pic>
      <p:sp>
        <p:nvSpPr>
          <p:cNvPr id="71" name="Прямоугольник 6"/>
          <p:cNvSpPr/>
          <p:nvPr/>
        </p:nvSpPr>
        <p:spPr>
          <a:xfrm rot="16200000">
            <a:off x="8916120" y="1775880"/>
            <a:ext cx="6997320" cy="710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Что нужно для оформления пособия?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Для подачи заявления необходимо предоставить:</a:t>
            </a:r>
            <a:endParaRPr b="0" lang="ru-RU" sz="2000" spc="-1" strike="noStrike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Справка из медицинской организации, подтверждающая период нетрудоспособности.</a:t>
            </a:r>
            <a:br/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2. Справка, подтверждающий факт обучения </a:t>
            </a: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по очной форме обучения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 с указанием периода предоставления отпуска по беременности и родам, а также информации о неполучении пособия по беременности и родам.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Длительность отпуска по беременности и родам: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140 дней (70 + 70) – стандартный срок</a:t>
            </a:r>
            <a:br/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156 дней (70 + 86) – при осложненных родах</a:t>
            </a:r>
            <a:br/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• 194 дня (84 + 110) – при многоплодной беременности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Размер пособия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Конкретная сумма пособия зависит от длины отпуска по беременности и родам и региона проживания (</a:t>
            </a:r>
            <a:r>
              <a:rPr b="0" lang="ru-RU" sz="2000" spc="-1" strike="noStrike" u="sng">
                <a:solidFill>
                  <a:srgbClr val="00c8c3"/>
                </a:solidFill>
                <a:uFillTx/>
                <a:latin typeface="Times New Roman"/>
                <a:hlinkClick r:id="rId15"/>
              </a:rPr>
              <a:t>http</a:t>
            </a:r>
            <a:r>
              <a:rPr b="0" lang="ru-RU" sz="2000" spc="-1" strike="noStrike" u="sng">
                <a:solidFill>
                  <a:srgbClr val="00c8c3"/>
                </a:solidFill>
                <a:uFillTx/>
                <a:latin typeface="Times New Roman"/>
                <a:hlinkClick r:id="rId16"/>
              </a:rPr>
              <a:t>://t.me/sfr_gov/2028</a:t>
            </a: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)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</a:rPr>
              <a:t>Если у вас остались вопросы, вы можете обратиться в Единый контакт-центр по номеру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Times New Roman"/>
              </a:rPr>
              <a:t>8-800-100-00</a:t>
            </a:r>
            <a:r>
              <a:rPr b="1" lang="ru-RU" sz="2000" spc="-1" strike="noStrike">
                <a:solidFill>
                  <a:srgbClr val="000000"/>
                </a:solidFill>
                <a:latin typeface="Times New Roman"/>
              </a:rPr>
              <a:t>0</a:t>
            </a:r>
            <a:r>
              <a:rPr b="1" lang="en-US" sz="2000" spc="-1" strike="noStrike">
                <a:solidFill>
                  <a:srgbClr val="000000"/>
                </a:solidFill>
                <a:latin typeface="Times New Roman"/>
              </a:rPr>
              <a:t>-01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b2e4dd"/>
      </a:accent1>
      <a:accent2>
        <a:srgbClr val="888e8c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b2e4dd"/>
      </a:accent1>
      <a:accent2>
        <a:srgbClr val="888e8c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</TotalTime>
  <Application>LibreOffice/7.2.7.2$Linux_X86_64 LibreOffice_project/20$Build-2</Application>
  <AppVersion>15.0000</AppVersion>
  <Words>98</Words>
  <Paragraphs>24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2023-05-03T09:25:00Z</dcterms:created>
  <dc:creator>Мурзаханова Эльвира</dc:creator>
  <dc:description/>
  <dc:language>ru-RU</dc:language>
  <cp:lastModifiedBy>user</cp:lastModifiedBy>
  <cp:lastPrinted>2024-02-28T10:11:00Z</cp:lastPrinted>
  <dcterms:modified xsi:type="dcterms:W3CDTF">2025-09-28T05:04:35Z</dcterms:modified>
  <cp:revision>151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2023-05-03T03:00:00Z</vt:filetime>
  </property>
  <property fmtid="{D5CDD505-2E9C-101B-9397-08002B2CF9AE}" pid="3" name="Creator">
    <vt:lpwstr>Adobe InDesign 16.1 (Macintosh)</vt:lpwstr>
  </property>
  <property fmtid="{D5CDD505-2E9C-101B-9397-08002B2CF9AE}" pid="4" name="ICV">
    <vt:lpwstr>BCF7B0CE73814A4D94C718E78CB72098_13</vt:lpwstr>
  </property>
  <property fmtid="{D5CDD505-2E9C-101B-9397-08002B2CF9AE}" pid="5" name="KSOProductBuildVer">
    <vt:lpwstr>1049-12.2.0.13472</vt:lpwstr>
  </property>
  <property fmtid="{D5CDD505-2E9C-101B-9397-08002B2CF9AE}" pid="6" name="LastSaved">
    <vt:filetime>2023-05-03T03:00:00Z</vt:filetime>
  </property>
  <property fmtid="{D5CDD505-2E9C-101B-9397-08002B2CF9AE}" pid="7" name="Notes">
    <vt:i4>1</vt:i4>
  </property>
  <property fmtid="{D5CDD505-2E9C-101B-9397-08002B2CF9AE}" pid="8" name="PresentationFormat">
    <vt:lpwstr>Произвольный</vt:lpwstr>
  </property>
  <property fmtid="{D5CDD505-2E9C-101B-9397-08002B2CF9AE}" pid="9" name="Slides">
    <vt:i4>1</vt:i4>
  </property>
</Properties>
</file>